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6"/>
  </p:notesMasterIdLst>
  <p:handoutMasterIdLst>
    <p:handoutMasterId r:id="rId17"/>
  </p:handoutMasterIdLst>
  <p:sldIdLst>
    <p:sldId id="604" r:id="rId7"/>
    <p:sldId id="712" r:id="rId8"/>
    <p:sldId id="713" r:id="rId9"/>
    <p:sldId id="714" r:id="rId10"/>
    <p:sldId id="715" r:id="rId11"/>
    <p:sldId id="716" r:id="rId12"/>
    <p:sldId id="706" r:id="rId13"/>
    <p:sldId id="256" r:id="rId14"/>
    <p:sldId id="69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4" autoAdjust="0"/>
    <p:restoredTop sz="94660"/>
  </p:normalViewPr>
  <p:slideViewPr>
    <p:cSldViewPr snapToGrid="0" showGuides="1">
      <p:cViewPr varScale="1">
        <p:scale>
          <a:sx n="233" d="100"/>
          <a:sy n="233" d="100"/>
        </p:scale>
        <p:origin x="208" y="256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content/www/us/en/develop/articles/software-techniques-for-shared-cache-multi-core-systems.html?wapkw=smart+cache" TargetMode="External"/><Relationship Id="rId2" Type="http://schemas.openxmlformats.org/officeDocument/2006/relationships/hyperlink" Target="https://images.nvidia.com/aem-dam/en-zz/Solutions/geforce/ampere/pdf/NVIDIA-ampere-GA102-GPU-Architecture-Whitepaper-V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astyle.apa.org/style-grammar-guidelines/references/examples" TargetMode="External"/><Relationship Id="rId5" Type="http://schemas.openxmlformats.org/officeDocument/2006/relationships/hyperlink" Target="https://apastyle.apa.org/style-grammar-guidelines" TargetMode="External"/><Relationship Id="rId4" Type="http://schemas.openxmlformats.org/officeDocument/2006/relationships/hyperlink" Target="https://commons.wikimedia.org/wiki/File:Beowulf.p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image" Target="../media/image25.svg"/><Relationship Id="rId42" Type="http://schemas.openxmlformats.org/officeDocument/2006/relationships/image" Target="../media/image46.png"/><Relationship Id="rId47" Type="http://schemas.openxmlformats.org/officeDocument/2006/relationships/image" Target="../media/image51.svg"/><Relationship Id="rId63" Type="http://schemas.openxmlformats.org/officeDocument/2006/relationships/image" Target="../media/image67.svg"/><Relationship Id="rId68" Type="http://schemas.openxmlformats.org/officeDocument/2006/relationships/image" Target="../media/image72.png"/><Relationship Id="rId84" Type="http://schemas.openxmlformats.org/officeDocument/2006/relationships/image" Target="../media/image88.png"/><Relationship Id="rId89" Type="http://schemas.openxmlformats.org/officeDocument/2006/relationships/image" Target="../media/image93.svg"/><Relationship Id="rId16" Type="http://schemas.openxmlformats.org/officeDocument/2006/relationships/image" Target="../media/image20.png"/><Relationship Id="rId11" Type="http://schemas.openxmlformats.org/officeDocument/2006/relationships/image" Target="../media/image15.svg"/><Relationship Id="rId32" Type="http://schemas.openxmlformats.org/officeDocument/2006/relationships/image" Target="../media/image36.png"/><Relationship Id="rId37" Type="http://schemas.openxmlformats.org/officeDocument/2006/relationships/image" Target="../media/image41.svg"/><Relationship Id="rId53" Type="http://schemas.openxmlformats.org/officeDocument/2006/relationships/image" Target="../media/image57.svg"/><Relationship Id="rId58" Type="http://schemas.openxmlformats.org/officeDocument/2006/relationships/image" Target="../media/image62.png"/><Relationship Id="rId74" Type="http://schemas.openxmlformats.org/officeDocument/2006/relationships/image" Target="../media/image78.png"/><Relationship Id="rId79" Type="http://schemas.openxmlformats.org/officeDocument/2006/relationships/image" Target="../media/image83.svg"/><Relationship Id="rId5" Type="http://schemas.openxmlformats.org/officeDocument/2006/relationships/image" Target="../media/image9.svg"/><Relationship Id="rId90" Type="http://schemas.openxmlformats.org/officeDocument/2006/relationships/image" Target="../media/image94.png"/><Relationship Id="rId95" Type="http://schemas.openxmlformats.org/officeDocument/2006/relationships/image" Target="../media/image99.svg"/><Relationship Id="rId22" Type="http://schemas.openxmlformats.org/officeDocument/2006/relationships/image" Target="../media/image26.png"/><Relationship Id="rId27" Type="http://schemas.openxmlformats.org/officeDocument/2006/relationships/image" Target="../media/image31.svg"/><Relationship Id="rId43" Type="http://schemas.openxmlformats.org/officeDocument/2006/relationships/image" Target="../media/image47.svg"/><Relationship Id="rId48" Type="http://schemas.openxmlformats.org/officeDocument/2006/relationships/image" Target="../media/image52.png"/><Relationship Id="rId64" Type="http://schemas.openxmlformats.org/officeDocument/2006/relationships/image" Target="../media/image68.png"/><Relationship Id="rId69" Type="http://schemas.openxmlformats.org/officeDocument/2006/relationships/image" Target="../media/image73.svg"/><Relationship Id="rId80" Type="http://schemas.openxmlformats.org/officeDocument/2006/relationships/image" Target="../media/image84.png"/><Relationship Id="rId85" Type="http://schemas.openxmlformats.org/officeDocument/2006/relationships/image" Target="../media/image89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33" Type="http://schemas.openxmlformats.org/officeDocument/2006/relationships/image" Target="../media/image37.sv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59" Type="http://schemas.openxmlformats.org/officeDocument/2006/relationships/image" Target="../media/image63.svg"/><Relationship Id="rId67" Type="http://schemas.openxmlformats.org/officeDocument/2006/relationships/image" Target="../media/image71.svg"/><Relationship Id="rId20" Type="http://schemas.openxmlformats.org/officeDocument/2006/relationships/image" Target="../media/image24.png"/><Relationship Id="rId41" Type="http://schemas.openxmlformats.org/officeDocument/2006/relationships/image" Target="../media/image45.svg"/><Relationship Id="rId54" Type="http://schemas.openxmlformats.org/officeDocument/2006/relationships/image" Target="../media/image58.png"/><Relationship Id="rId62" Type="http://schemas.openxmlformats.org/officeDocument/2006/relationships/image" Target="../media/image66.png"/><Relationship Id="rId70" Type="http://schemas.openxmlformats.org/officeDocument/2006/relationships/image" Target="../media/image74.png"/><Relationship Id="rId75" Type="http://schemas.openxmlformats.org/officeDocument/2006/relationships/image" Target="../media/image79.svg"/><Relationship Id="rId83" Type="http://schemas.openxmlformats.org/officeDocument/2006/relationships/image" Target="../media/image87.svg"/><Relationship Id="rId88" Type="http://schemas.openxmlformats.org/officeDocument/2006/relationships/image" Target="../media/image92.png"/><Relationship Id="rId91" Type="http://schemas.openxmlformats.org/officeDocument/2006/relationships/image" Target="../media/image95.svg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svg"/><Relationship Id="rId57" Type="http://schemas.openxmlformats.org/officeDocument/2006/relationships/image" Target="../media/image61.svg"/><Relationship Id="rId10" Type="http://schemas.openxmlformats.org/officeDocument/2006/relationships/image" Target="../media/image14.png"/><Relationship Id="rId31" Type="http://schemas.openxmlformats.org/officeDocument/2006/relationships/image" Target="../media/image35.sv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image" Target="../media/image69.svg"/><Relationship Id="rId73" Type="http://schemas.openxmlformats.org/officeDocument/2006/relationships/image" Target="../media/image77.svg"/><Relationship Id="rId78" Type="http://schemas.openxmlformats.org/officeDocument/2006/relationships/image" Target="../media/image82.png"/><Relationship Id="rId81" Type="http://schemas.openxmlformats.org/officeDocument/2006/relationships/image" Target="../media/image85.svg"/><Relationship Id="rId86" Type="http://schemas.openxmlformats.org/officeDocument/2006/relationships/image" Target="../media/image90.png"/><Relationship Id="rId94" Type="http://schemas.openxmlformats.org/officeDocument/2006/relationships/image" Target="../media/image98.png"/><Relationship Id="rId99" Type="http://schemas.openxmlformats.org/officeDocument/2006/relationships/image" Target="../media/image103.svg"/><Relationship Id="rId101" Type="http://schemas.openxmlformats.org/officeDocument/2006/relationships/image" Target="../media/image105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9" Type="http://schemas.openxmlformats.org/officeDocument/2006/relationships/image" Target="../media/image43.svg"/><Relationship Id="rId34" Type="http://schemas.openxmlformats.org/officeDocument/2006/relationships/image" Target="../media/image38.png"/><Relationship Id="rId50" Type="http://schemas.openxmlformats.org/officeDocument/2006/relationships/image" Target="../media/image54.png"/><Relationship Id="rId55" Type="http://schemas.openxmlformats.org/officeDocument/2006/relationships/image" Target="../media/image59.svg"/><Relationship Id="rId76" Type="http://schemas.openxmlformats.org/officeDocument/2006/relationships/image" Target="../media/image80.png"/><Relationship Id="rId97" Type="http://schemas.openxmlformats.org/officeDocument/2006/relationships/image" Target="../media/image101.svg"/><Relationship Id="rId7" Type="http://schemas.openxmlformats.org/officeDocument/2006/relationships/image" Target="../media/image11.svg"/><Relationship Id="rId71" Type="http://schemas.openxmlformats.org/officeDocument/2006/relationships/image" Target="../media/image75.svg"/><Relationship Id="rId92" Type="http://schemas.openxmlformats.org/officeDocument/2006/relationships/image" Target="../media/image96.png"/><Relationship Id="rId2" Type="http://schemas.openxmlformats.org/officeDocument/2006/relationships/image" Target="../media/image6.png"/><Relationship Id="rId29" Type="http://schemas.openxmlformats.org/officeDocument/2006/relationships/image" Target="../media/image33.svg"/><Relationship Id="rId24" Type="http://schemas.openxmlformats.org/officeDocument/2006/relationships/image" Target="../media/image28.png"/><Relationship Id="rId40" Type="http://schemas.openxmlformats.org/officeDocument/2006/relationships/image" Target="../media/image44.png"/><Relationship Id="rId45" Type="http://schemas.openxmlformats.org/officeDocument/2006/relationships/image" Target="../media/image49.svg"/><Relationship Id="rId66" Type="http://schemas.openxmlformats.org/officeDocument/2006/relationships/image" Target="../media/image70.png"/><Relationship Id="rId87" Type="http://schemas.openxmlformats.org/officeDocument/2006/relationships/image" Target="../media/image91.svg"/><Relationship Id="rId61" Type="http://schemas.openxmlformats.org/officeDocument/2006/relationships/image" Target="../media/image65.svg"/><Relationship Id="rId82" Type="http://schemas.openxmlformats.org/officeDocument/2006/relationships/image" Target="../media/image86.png"/><Relationship Id="rId19" Type="http://schemas.openxmlformats.org/officeDocument/2006/relationships/image" Target="../media/image23.svg"/><Relationship Id="rId14" Type="http://schemas.openxmlformats.org/officeDocument/2006/relationships/image" Target="../media/image18.png"/><Relationship Id="rId30" Type="http://schemas.openxmlformats.org/officeDocument/2006/relationships/image" Target="../media/image34.png"/><Relationship Id="rId35" Type="http://schemas.openxmlformats.org/officeDocument/2006/relationships/image" Target="../media/image39.svg"/><Relationship Id="rId56" Type="http://schemas.openxmlformats.org/officeDocument/2006/relationships/image" Target="../media/image60.png"/><Relationship Id="rId77" Type="http://schemas.openxmlformats.org/officeDocument/2006/relationships/image" Target="../media/image81.svg"/><Relationship Id="rId100" Type="http://schemas.openxmlformats.org/officeDocument/2006/relationships/image" Target="../media/image104.png"/><Relationship Id="rId8" Type="http://schemas.openxmlformats.org/officeDocument/2006/relationships/image" Target="../media/image12.png"/><Relationship Id="rId51" Type="http://schemas.openxmlformats.org/officeDocument/2006/relationships/image" Target="../media/image55.svg"/><Relationship Id="rId72" Type="http://schemas.openxmlformats.org/officeDocument/2006/relationships/image" Target="../media/image76.png"/><Relationship Id="rId93" Type="http://schemas.openxmlformats.org/officeDocument/2006/relationships/image" Target="../media/image97.svg"/><Relationship Id="rId98" Type="http://schemas.openxmlformats.org/officeDocument/2006/relationships/image" Target="../media/image102.png"/><Relationship Id="rId3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CUDA at Scale for the Enterprise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CUDA Multiple GPU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377B-9F50-454B-BF6F-B8B10FEFA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239" y="709293"/>
            <a:ext cx="5310106" cy="526467"/>
          </a:xfrm>
        </p:spPr>
        <p:txBody>
          <a:bodyPr/>
          <a:lstStyle/>
          <a:p>
            <a:r>
              <a:rPr lang="en-US" dirty="0"/>
              <a:t>CUDA Device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E7079-6C77-1841-BF76-A5AC0487D5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Dozens of methods within </a:t>
            </a:r>
            <a:r>
              <a:rPr lang="en-US" dirty="0" err="1"/>
              <a:t>cuda.h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have device in the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developer to query for device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select device to utilize based on characteristics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set up inter-process comms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Unified/Peer Addressing capability allows GPUs to use singular memory address space across CPUs/GPUs</a:t>
            </a:r>
          </a:p>
        </p:txBody>
      </p:sp>
    </p:spTree>
    <p:extLst>
      <p:ext uri="{BB962C8B-B14F-4D97-AF65-F5344CB8AC3E}">
        <p14:creationId xmlns:p14="http://schemas.microsoft.com/office/powerpoint/2010/main" val="164859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F9DD-AF34-264F-9E38-1498AFF6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Query Devices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AF211-94BF-1347-A9EB-81A9F6D69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947072"/>
            <a:ext cx="4682835" cy="1611970"/>
          </a:xfrm>
        </p:spPr>
        <p:txBody>
          <a:bodyPr/>
          <a:lstStyle/>
          <a:p>
            <a:r>
              <a:rPr lang="en-US" i="1" dirty="0" err="1"/>
              <a:t>cudaGetDeviceCount</a:t>
            </a:r>
            <a:r>
              <a:rPr lang="en-US" dirty="0"/>
              <a:t> – returns the number of GPUs available</a:t>
            </a:r>
          </a:p>
          <a:p>
            <a:r>
              <a:rPr lang="en-US" i="1" dirty="0" err="1"/>
              <a:t>cudaGetDeviceProperties</a:t>
            </a:r>
            <a:r>
              <a:rPr lang="en-US" dirty="0"/>
              <a:t> – returns a pointer to a collection of device properties</a:t>
            </a:r>
          </a:p>
          <a:p>
            <a:r>
              <a:rPr lang="en-US" i="1" dirty="0" err="1"/>
              <a:t>cudaGetDevice</a:t>
            </a:r>
            <a:r>
              <a:rPr lang="en-US" dirty="0"/>
              <a:t> – returns the index of the currently utilized GPU</a:t>
            </a:r>
          </a:p>
        </p:txBody>
      </p:sp>
    </p:spTree>
    <p:extLst>
      <p:ext uri="{BB962C8B-B14F-4D97-AF65-F5344CB8AC3E}">
        <p14:creationId xmlns:p14="http://schemas.microsoft.com/office/powerpoint/2010/main" val="108739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F9DD-AF34-264F-9E38-1498AFF6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Device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AF211-94BF-1347-A9EB-81A9F6D69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947072"/>
            <a:ext cx="4682835" cy="1891218"/>
          </a:xfrm>
        </p:spPr>
        <p:txBody>
          <a:bodyPr/>
          <a:lstStyle/>
          <a:p>
            <a:r>
              <a:rPr lang="en-US" i="1" dirty="0" err="1"/>
              <a:t>cudaChooseDevice</a:t>
            </a:r>
            <a:r>
              <a:rPr lang="en-US" dirty="0"/>
              <a:t> – sets the current GPU based on matching passed properties</a:t>
            </a:r>
          </a:p>
          <a:p>
            <a:r>
              <a:rPr lang="en-US" i="1" dirty="0" err="1"/>
              <a:t>cudaSetDevice</a:t>
            </a:r>
            <a:r>
              <a:rPr lang="en-US" dirty="0"/>
              <a:t> – sets the current device based on the index in the available GPUs</a:t>
            </a:r>
          </a:p>
          <a:p>
            <a:r>
              <a:rPr lang="en-US" dirty="0" err="1"/>
              <a:t>cudaSetValidDevices</a:t>
            </a:r>
            <a:r>
              <a:rPr lang="en-US" dirty="0"/>
              <a:t> – like </a:t>
            </a:r>
            <a:r>
              <a:rPr lang="en-US" dirty="0" err="1"/>
              <a:t>cudaSetDevice</a:t>
            </a:r>
            <a:r>
              <a:rPr lang="en-US" dirty="0"/>
              <a:t> except that you pass an array of indices of available GPUs that will be used</a:t>
            </a:r>
          </a:p>
        </p:txBody>
      </p:sp>
    </p:spTree>
    <p:extLst>
      <p:ext uri="{BB962C8B-B14F-4D97-AF65-F5344CB8AC3E}">
        <p14:creationId xmlns:p14="http://schemas.microsoft.com/office/powerpoint/2010/main" val="250050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F9DD-AF34-264F-9E38-1498AFF6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GPU IPC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AF211-94BF-1347-A9EB-81A9F6D69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0423" y="1947072"/>
            <a:ext cx="4904922" cy="1891218"/>
          </a:xfrm>
        </p:spPr>
        <p:txBody>
          <a:bodyPr/>
          <a:lstStyle/>
          <a:p>
            <a:r>
              <a:rPr lang="en-US" i="1" dirty="0" err="1"/>
              <a:t>cudaIpcOpenMemHandle</a:t>
            </a:r>
            <a:r>
              <a:rPr lang="en-US" i="1" dirty="0"/>
              <a:t>/</a:t>
            </a:r>
            <a:r>
              <a:rPr lang="en-US" i="1" dirty="0" err="1"/>
              <a:t>cudaIpcCloseMemHandle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Opens/Closes memory as part of </a:t>
            </a:r>
            <a:r>
              <a:rPr lang="en-US" dirty="0" err="1"/>
              <a:t>interprocess</a:t>
            </a:r>
            <a:r>
              <a:rPr lang="en-US" dirty="0"/>
              <a:t> comms handle</a:t>
            </a:r>
          </a:p>
          <a:p>
            <a:r>
              <a:rPr lang="en-US" dirty="0" err="1"/>
              <a:t>cudaIpcGetEventHandle</a:t>
            </a:r>
            <a:r>
              <a:rPr lang="en-US" dirty="0"/>
              <a:t>/</a:t>
            </a:r>
            <a:r>
              <a:rPr lang="en-US" dirty="0" err="1"/>
              <a:t>cudaIpcCloseEventHandle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Gets/Closes a handler for an IPC event</a:t>
            </a:r>
          </a:p>
        </p:txBody>
      </p:sp>
    </p:spTree>
    <p:extLst>
      <p:ext uri="{BB962C8B-B14F-4D97-AF65-F5344CB8AC3E}">
        <p14:creationId xmlns:p14="http://schemas.microsoft.com/office/powerpoint/2010/main" val="4278184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F9DD-AF34-264F-9E38-1498AFF6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8675" y="709293"/>
            <a:ext cx="6076670" cy="526467"/>
          </a:xfrm>
        </p:spPr>
        <p:txBody>
          <a:bodyPr/>
          <a:lstStyle/>
          <a:p>
            <a:r>
              <a:rPr lang="en-US" dirty="0"/>
              <a:t>CUDA Unified/Peer Addressing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AF211-94BF-1347-A9EB-81A9F6D699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2845" y="1415953"/>
            <a:ext cx="5217024" cy="3637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Unified Addressing is mostly handled by the framework and will be decided on a per device basis, if they support that addressing scheme</a:t>
            </a:r>
          </a:p>
          <a:p>
            <a:pPr marL="571500" lvl="1" indent="-284163">
              <a:buFont typeface="Arial" panose="020B0604020202020204" pitchFamily="34" charset="0"/>
              <a:buChar char="•"/>
            </a:pPr>
            <a:r>
              <a:rPr lang="en-US" i="1" dirty="0" err="1"/>
              <a:t>cudaPointerGetAttributes</a:t>
            </a:r>
            <a:r>
              <a:rPr lang="en-US" dirty="0"/>
              <a:t> – this will allow you to determine if UA is supported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Peer Access is the mechanism for sharing memory across peer devices</a:t>
            </a:r>
          </a:p>
          <a:p>
            <a:pPr marL="571500" lvl="1" indent="-284163">
              <a:buFont typeface="Arial" panose="020B0604020202020204" pitchFamily="34" charset="0"/>
              <a:buChar char="•"/>
            </a:pPr>
            <a:r>
              <a:rPr lang="en-US" i="1" dirty="0" err="1"/>
              <a:t>cudaDeviceCanAccessPeer</a:t>
            </a:r>
            <a:r>
              <a:rPr lang="en-US" dirty="0"/>
              <a:t> – determine if one device can access another’s memory</a:t>
            </a:r>
          </a:p>
          <a:p>
            <a:pPr marL="571500" lvl="1" indent="-284163">
              <a:buFont typeface="Arial" panose="020B0604020202020204" pitchFamily="34" charset="0"/>
              <a:buChar char="•"/>
            </a:pPr>
            <a:r>
              <a:rPr lang="en-US" i="1" dirty="0" err="1"/>
              <a:t>cudaDeviceEnablePeerAccess</a:t>
            </a:r>
            <a:r>
              <a:rPr lang="en-US" i="1" dirty="0"/>
              <a:t>/</a:t>
            </a:r>
            <a:r>
              <a:rPr lang="en-US" i="1" dirty="0" err="1"/>
              <a:t>cudaDeviceDisablePeerAccess</a:t>
            </a:r>
            <a:r>
              <a:rPr lang="en-US" i="1" dirty="0"/>
              <a:t> – </a:t>
            </a:r>
            <a:r>
              <a:rPr lang="en-US" dirty="0"/>
              <a:t>enables/disables access peer device memory</a:t>
            </a:r>
          </a:p>
          <a:p>
            <a:pPr marL="571500" lvl="1" indent="-284163">
              <a:buFont typeface="Arial" panose="020B0604020202020204" pitchFamily="34" charset="0"/>
              <a:buChar char="•"/>
            </a:pPr>
            <a:r>
              <a:rPr lang="en-US" i="1" dirty="0" err="1"/>
              <a:t>cudaMemcpyPeerAsync</a:t>
            </a:r>
            <a:r>
              <a:rPr lang="en-US" i="1" dirty="0"/>
              <a:t> – </a:t>
            </a:r>
            <a:r>
              <a:rPr lang="en-US" dirty="0"/>
              <a:t>This allows copying between two devices </a:t>
            </a:r>
            <a:r>
              <a:rPr lang="en-US"/>
              <a:t>memory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35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2020. Nvidia. Nvidia Ampere GA102 GPU Architecture.</a:t>
            </a:r>
            <a:r>
              <a:rPr lang="en-US" i="1" dirty="0"/>
              <a:t> </a:t>
            </a:r>
            <a:r>
              <a:rPr lang="en-US" dirty="0"/>
              <a:t>Retrieved from </a:t>
            </a:r>
            <a:r>
              <a:rPr lang="en-US" dirty="0">
                <a:hlinkClick r:id="rId2"/>
              </a:rPr>
              <a:t>https://images.nvidia.com/aem-dam/en-zz/Solutions/geforce/ampere/pdf/NVIDIA-ampere-GA102-GPU-Architecture-Whitepaper-V1.pdf</a:t>
            </a:r>
            <a:r>
              <a:rPr lang="en-US" dirty="0"/>
              <a:t>.</a:t>
            </a:r>
          </a:p>
          <a:p>
            <a:r>
              <a:rPr lang="en-US" dirty="0"/>
              <a:t>[2] Tian, Tian and Shih, Chiu-Pi. 2012. Software Techniques for Shared-Cache Multi-Core Systems. Retrieved from </a:t>
            </a:r>
            <a:r>
              <a:rPr lang="en-US" dirty="0">
                <a:hlinkClick r:id="rId3"/>
              </a:rPr>
              <a:t>https://software.intel.com/content/www/us/en/develop/articles/software-techniques-for-shared-cache-multi-core-systems.html?wapkw=smart+cache</a:t>
            </a:r>
            <a:endParaRPr lang="en-US" dirty="0"/>
          </a:p>
          <a:p>
            <a:r>
              <a:rPr lang="en-US" dirty="0"/>
              <a:t>[3] </a:t>
            </a:r>
            <a:r>
              <a:rPr lang="en-US" dirty="0" err="1"/>
              <a:t>Mukarramahmad</a:t>
            </a:r>
            <a:r>
              <a:rPr lang="en-US" dirty="0"/>
              <a:t>. 2008. Wikimedia Commons. </a:t>
            </a:r>
            <a:r>
              <a:rPr lang="en-US" dirty="0" err="1"/>
              <a:t>Beowulf.png</a:t>
            </a:r>
            <a:r>
              <a:rPr lang="en-US" dirty="0"/>
              <a:t>. Retrieved from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commons.wikimedia.org</a:t>
            </a:r>
            <a:r>
              <a:rPr lang="en-US" dirty="0">
                <a:hlinkClick r:id="rId4"/>
              </a:rPr>
              <a:t>/wiki/</a:t>
            </a:r>
            <a:r>
              <a:rPr lang="en-US" dirty="0" err="1">
                <a:hlinkClick r:id="rId4"/>
              </a:rPr>
              <a:t>File:Beowulf.png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[References should be alphabetized and in </a:t>
            </a:r>
            <a:r>
              <a:rPr lang="en-US" dirty="0">
                <a:hlinkClick r:id="rId5"/>
              </a:rPr>
              <a:t>APA style</a:t>
            </a:r>
            <a:r>
              <a:rPr lang="en-US" dirty="0"/>
              <a:t>. </a:t>
            </a:r>
            <a:r>
              <a:rPr lang="en-US" dirty="0">
                <a:hlinkClick r:id="rId6"/>
              </a:rPr>
              <a:t>Additional reference examples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me">
            <a:extLst>
              <a:ext uri="{FF2B5EF4-FFF2-40B4-BE49-F238E27FC236}">
                <a16:creationId xmlns:a16="http://schemas.microsoft.com/office/drawing/2014/main" id="{51ACDDF6-A7E2-4E0B-B300-26E4883BC877}"/>
              </a:ext>
            </a:extLst>
          </p:cNvPr>
          <p:cNvSpPr txBox="1"/>
          <p:nvPr/>
        </p:nvSpPr>
        <p:spPr>
          <a:xfrm>
            <a:off x="1012031" y="788805"/>
            <a:ext cx="3036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500" b="1" spc="225" dirty="0">
                <a:solidFill>
                  <a:srgbClr val="69ACE5"/>
                </a:solidFill>
                <a:latin typeface="+mj-lt"/>
                <a:ea typeface="Roboto Condensed" panose="02000000000000000000" pitchFamily="2" charset="0"/>
              </a:rPr>
              <a:t>EDUCATION  </a:t>
            </a:r>
            <a:r>
              <a:rPr lang="en-US" sz="1500" b="1" spc="225" dirty="0">
                <a:solidFill>
                  <a:srgbClr val="69ACE5"/>
                </a:solidFill>
                <a:latin typeface="+mj-lt"/>
                <a:ea typeface="Roboto Condensed" panose="02000000000000000000" pitchFamily="2" charset="0"/>
              </a:rPr>
              <a:t>ICONS</a:t>
            </a:r>
            <a:endParaRPr lang="ru-RU" sz="1500" b="1" spc="225" dirty="0">
              <a:solidFill>
                <a:srgbClr val="69ACE5"/>
              </a:solidFill>
              <a:latin typeface="+mj-lt"/>
              <a:ea typeface="Roboto Condensed" panose="02000000000000000000" pitchFamily="2" charset="0"/>
            </a:endParaRPr>
          </a:p>
        </p:txBody>
      </p:sp>
      <p:sp>
        <p:nvSpPr>
          <p:cNvPr id="37" name="Name">
            <a:extLst>
              <a:ext uri="{FF2B5EF4-FFF2-40B4-BE49-F238E27FC236}">
                <a16:creationId xmlns:a16="http://schemas.microsoft.com/office/drawing/2014/main" id="{79649C20-DCB8-4E17-93E6-29B20B0EAD55}"/>
              </a:ext>
            </a:extLst>
          </p:cNvPr>
          <p:cNvSpPr txBox="1"/>
          <p:nvPr/>
        </p:nvSpPr>
        <p:spPr>
          <a:xfrm>
            <a:off x="5095876" y="788805"/>
            <a:ext cx="29777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spc="225" dirty="0">
                <a:solidFill>
                  <a:srgbClr val="69ACE5"/>
                </a:solidFill>
                <a:latin typeface="+mj-lt"/>
                <a:ea typeface="Roboto Condensed" panose="02000000000000000000" pitchFamily="2" charset="0"/>
              </a:rPr>
              <a:t>ENGINEERING ICONS</a:t>
            </a:r>
            <a:endParaRPr lang="ru-RU" sz="1500" b="1" spc="225" dirty="0">
              <a:solidFill>
                <a:srgbClr val="69ACE5"/>
              </a:solidFill>
              <a:latin typeface="+mj-lt"/>
              <a:ea typeface="Roboto Condensed" panose="02000000000000000000" pitchFamily="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9D12C0A-CEBB-4A0A-B037-B438FAE83334}"/>
              </a:ext>
            </a:extLst>
          </p:cNvPr>
          <p:cNvGrpSpPr/>
          <p:nvPr/>
        </p:nvGrpSpPr>
        <p:grpSpPr>
          <a:xfrm>
            <a:off x="1009650" y="1436787"/>
            <a:ext cx="3070492" cy="3086695"/>
            <a:chOff x="1300335" y="1827213"/>
            <a:chExt cx="4330255" cy="4353106"/>
          </a:xfrm>
        </p:grpSpPr>
        <p:pic>
          <p:nvPicPr>
            <p:cNvPr id="39" name="Graphic 56" descr="Questions">
              <a:extLst>
                <a:ext uri="{FF2B5EF4-FFF2-40B4-BE49-F238E27FC236}">
                  <a16:creationId xmlns:a16="http://schemas.microsoft.com/office/drawing/2014/main" id="{ED90AE32-054D-407B-A7E4-5959B6F9FF5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00162" y="1827213"/>
              <a:ext cx="730946" cy="730946"/>
            </a:xfrm>
            <a:prstGeom prst="rect">
              <a:avLst/>
            </a:prstGeom>
          </p:spPr>
        </p:pic>
        <p:pic>
          <p:nvPicPr>
            <p:cNvPr id="40" name="Graphic 54" descr="Document">
              <a:extLst>
                <a:ext uri="{FF2B5EF4-FFF2-40B4-BE49-F238E27FC236}">
                  <a16:creationId xmlns:a16="http://schemas.microsoft.com/office/drawing/2014/main" id="{770823CF-18FF-413C-A4BD-81FB6D9BD39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99990" y="1827213"/>
              <a:ext cx="730946" cy="730946"/>
            </a:xfrm>
            <a:prstGeom prst="rect">
              <a:avLst/>
            </a:prstGeom>
          </p:spPr>
        </p:pic>
        <p:pic>
          <p:nvPicPr>
            <p:cNvPr id="41" name="Graphic 53" descr="Daily calendar">
              <a:extLst>
                <a:ext uri="{FF2B5EF4-FFF2-40B4-BE49-F238E27FC236}">
                  <a16:creationId xmlns:a16="http://schemas.microsoft.com/office/drawing/2014/main" id="{BC66EDA1-901F-42AF-AD4E-8C85CBB5DA59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9817" y="1827213"/>
              <a:ext cx="730946" cy="730946"/>
            </a:xfrm>
            <a:prstGeom prst="rect">
              <a:avLst/>
            </a:prstGeom>
          </p:spPr>
        </p:pic>
        <p:pic>
          <p:nvPicPr>
            <p:cNvPr id="42" name="Graphic 52" descr="Checklist">
              <a:extLst>
                <a:ext uri="{FF2B5EF4-FFF2-40B4-BE49-F238E27FC236}">
                  <a16:creationId xmlns:a16="http://schemas.microsoft.com/office/drawing/2014/main" id="{02037715-2BDD-4C92-A039-4F98F6E7807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99644" y="1827213"/>
              <a:ext cx="730946" cy="730946"/>
            </a:xfrm>
            <a:prstGeom prst="rect">
              <a:avLst/>
            </a:prstGeom>
          </p:spPr>
        </p:pic>
        <p:pic>
          <p:nvPicPr>
            <p:cNvPr id="45" name="Graphic 72" descr="Pencil">
              <a:extLst>
                <a:ext uri="{FF2B5EF4-FFF2-40B4-BE49-F238E27FC236}">
                  <a16:creationId xmlns:a16="http://schemas.microsoft.com/office/drawing/2014/main" id="{B16ED3BB-9655-4F07-9F42-5C07DDC616A9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0162" y="2732753"/>
              <a:ext cx="730946" cy="730946"/>
            </a:xfrm>
            <a:prstGeom prst="rect">
              <a:avLst/>
            </a:prstGeom>
          </p:spPr>
        </p:pic>
        <p:pic>
          <p:nvPicPr>
            <p:cNvPr id="46" name="Graphic 71" descr="Clock">
              <a:extLst>
                <a:ext uri="{FF2B5EF4-FFF2-40B4-BE49-F238E27FC236}">
                  <a16:creationId xmlns:a16="http://schemas.microsoft.com/office/drawing/2014/main" id="{07F9427D-6197-4AAD-9753-4790F0B36984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99990" y="2732753"/>
              <a:ext cx="730946" cy="730946"/>
            </a:xfrm>
            <a:prstGeom prst="rect">
              <a:avLst/>
            </a:prstGeom>
          </p:spPr>
        </p:pic>
        <p:pic>
          <p:nvPicPr>
            <p:cNvPr id="47" name="Graphic 74" descr="Closed book">
              <a:extLst>
                <a:ext uri="{FF2B5EF4-FFF2-40B4-BE49-F238E27FC236}">
                  <a16:creationId xmlns:a16="http://schemas.microsoft.com/office/drawing/2014/main" id="{634BE4E7-EB40-4E33-BCE0-FCB7E918375E}"/>
                </a:ext>
              </a:extLst>
            </p:cNvPr>
            <p:cNvPicPr/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99817" y="2729707"/>
              <a:ext cx="730946" cy="730946"/>
            </a:xfrm>
            <a:prstGeom prst="rect">
              <a:avLst/>
            </a:prstGeom>
          </p:spPr>
        </p:pic>
        <p:pic>
          <p:nvPicPr>
            <p:cNvPr id="48" name="Graphic 76" descr="Open folder">
              <a:extLst>
                <a:ext uri="{FF2B5EF4-FFF2-40B4-BE49-F238E27FC236}">
                  <a16:creationId xmlns:a16="http://schemas.microsoft.com/office/drawing/2014/main" id="{3DCD57F3-77B7-4B8C-8E76-36943C32784C}"/>
                </a:ext>
              </a:extLst>
            </p:cNvPr>
            <p:cNvPicPr/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99644" y="2729707"/>
              <a:ext cx="730946" cy="730946"/>
            </a:xfrm>
            <a:prstGeom prst="rect">
              <a:avLst/>
            </a:prstGeom>
          </p:spPr>
        </p:pic>
        <p:pic>
          <p:nvPicPr>
            <p:cNvPr id="50" name="Graphic 79" descr="Postit Notes">
              <a:extLst>
                <a:ext uri="{FF2B5EF4-FFF2-40B4-BE49-F238E27FC236}">
                  <a16:creationId xmlns:a16="http://schemas.microsoft.com/office/drawing/2014/main" id="{89677249-F416-44D4-8FD3-7729422A2315}"/>
                </a:ext>
              </a:extLst>
            </p:cNvPr>
            <p:cNvPicPr/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00162" y="3638293"/>
              <a:ext cx="730946" cy="730946"/>
            </a:xfrm>
            <a:prstGeom prst="rect">
              <a:avLst/>
            </a:prstGeom>
          </p:spPr>
        </p:pic>
        <p:pic>
          <p:nvPicPr>
            <p:cNvPr id="51" name="Graphic 78" descr="Customer review">
              <a:extLst>
                <a:ext uri="{FF2B5EF4-FFF2-40B4-BE49-F238E27FC236}">
                  <a16:creationId xmlns:a16="http://schemas.microsoft.com/office/drawing/2014/main" id="{056C3A80-868B-48C6-BF5C-CA8F5358DF4E}"/>
                </a:ext>
              </a:extLst>
            </p:cNvPr>
            <p:cNvPicPr/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99990" y="3638293"/>
              <a:ext cx="730946" cy="730946"/>
            </a:xfrm>
            <a:prstGeom prst="rect">
              <a:avLst/>
            </a:prstGeom>
          </p:spPr>
        </p:pic>
        <p:pic>
          <p:nvPicPr>
            <p:cNvPr id="52" name="Graphic 75" descr="Mathematics">
              <a:extLst>
                <a:ext uri="{FF2B5EF4-FFF2-40B4-BE49-F238E27FC236}">
                  <a16:creationId xmlns:a16="http://schemas.microsoft.com/office/drawing/2014/main" id="{DD19F3A4-81B7-4B99-A3BA-B90E6C3FD259}"/>
                </a:ext>
              </a:extLst>
            </p:cNvPr>
            <p:cNvPicPr/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999817" y="3632201"/>
              <a:ext cx="730946" cy="730946"/>
            </a:xfrm>
            <a:prstGeom prst="rect">
              <a:avLst/>
            </a:prstGeom>
          </p:spPr>
        </p:pic>
        <p:pic>
          <p:nvPicPr>
            <p:cNvPr id="53" name="Graphic 80" descr="Chat">
              <a:extLst>
                <a:ext uri="{FF2B5EF4-FFF2-40B4-BE49-F238E27FC236}">
                  <a16:creationId xmlns:a16="http://schemas.microsoft.com/office/drawing/2014/main" id="{16C26C0E-B92B-4803-9863-F7FA116BC043}"/>
                </a:ext>
              </a:extLst>
            </p:cNvPr>
            <p:cNvPicPr/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99644" y="3632201"/>
              <a:ext cx="730946" cy="730946"/>
            </a:xfrm>
            <a:prstGeom prst="rect">
              <a:avLst/>
            </a:prstGeom>
          </p:spPr>
        </p:pic>
        <p:pic>
          <p:nvPicPr>
            <p:cNvPr id="55" name="Graphic 81" descr="Cycle with people">
              <a:extLst>
                <a:ext uri="{FF2B5EF4-FFF2-40B4-BE49-F238E27FC236}">
                  <a16:creationId xmlns:a16="http://schemas.microsoft.com/office/drawing/2014/main" id="{F8708742-9EB2-4386-8574-131487A2291B}"/>
                </a:ext>
              </a:extLst>
            </p:cNvPr>
            <p:cNvPicPr/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00162" y="4543833"/>
              <a:ext cx="730946" cy="730946"/>
            </a:xfrm>
            <a:prstGeom prst="rect">
              <a:avLst/>
            </a:prstGeom>
          </p:spPr>
        </p:pic>
        <p:pic>
          <p:nvPicPr>
            <p:cNvPr id="56" name="Graphic 41" descr="Connections">
              <a:extLst>
                <a:ext uri="{FF2B5EF4-FFF2-40B4-BE49-F238E27FC236}">
                  <a16:creationId xmlns:a16="http://schemas.microsoft.com/office/drawing/2014/main" id="{6F7A9F75-D9A9-4844-A88F-762D9C6C6EBE}"/>
                </a:ext>
              </a:extLst>
            </p:cNvPr>
            <p:cNvPicPr/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099990" y="4543833"/>
              <a:ext cx="730946" cy="730946"/>
            </a:xfrm>
            <a:prstGeom prst="rect">
              <a:avLst/>
            </a:prstGeom>
          </p:spPr>
        </p:pic>
        <p:pic>
          <p:nvPicPr>
            <p:cNvPr id="57" name="Graphic 39" descr="Network diagram">
              <a:extLst>
                <a:ext uri="{FF2B5EF4-FFF2-40B4-BE49-F238E27FC236}">
                  <a16:creationId xmlns:a16="http://schemas.microsoft.com/office/drawing/2014/main" id="{C5C28DAA-5A3D-4474-A69C-D65A86BE4E7D}"/>
                </a:ext>
              </a:extLst>
            </p:cNvPr>
            <p:cNvPicPr/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999817" y="4534695"/>
              <a:ext cx="730946" cy="730946"/>
            </a:xfrm>
            <a:prstGeom prst="rect">
              <a:avLst/>
            </a:prstGeom>
          </p:spPr>
        </p:pic>
        <p:pic>
          <p:nvPicPr>
            <p:cNvPr id="58" name="Graphic 42" descr="Brain in head">
              <a:extLst>
                <a:ext uri="{FF2B5EF4-FFF2-40B4-BE49-F238E27FC236}">
                  <a16:creationId xmlns:a16="http://schemas.microsoft.com/office/drawing/2014/main" id="{B5CC2B1C-C261-4823-A450-386795E83EBF}"/>
                </a:ext>
              </a:extLst>
            </p:cNvPr>
            <p:cNvPicPr/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899644" y="4534695"/>
              <a:ext cx="730946" cy="730946"/>
            </a:xfrm>
            <a:prstGeom prst="rect">
              <a:avLst/>
            </a:prstGeom>
          </p:spPr>
        </p:pic>
        <p:pic>
          <p:nvPicPr>
            <p:cNvPr id="38" name="Graphic 60" descr="Scientific Thought">
              <a:extLst>
                <a:ext uri="{FF2B5EF4-FFF2-40B4-BE49-F238E27FC236}">
                  <a16:creationId xmlns:a16="http://schemas.microsoft.com/office/drawing/2014/main" id="{CCD95D5E-B21C-4E83-9EEF-9419ABC399D4}"/>
                </a:ext>
              </a:extLst>
            </p:cNvPr>
            <p:cNvPicPr/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300335" y="1827213"/>
              <a:ext cx="730946" cy="730946"/>
            </a:xfrm>
            <a:prstGeom prst="rect">
              <a:avLst/>
            </a:prstGeom>
          </p:spPr>
        </p:pic>
        <p:pic>
          <p:nvPicPr>
            <p:cNvPr id="44" name="Graphic 62" descr="Computer">
              <a:extLst>
                <a:ext uri="{FF2B5EF4-FFF2-40B4-BE49-F238E27FC236}">
                  <a16:creationId xmlns:a16="http://schemas.microsoft.com/office/drawing/2014/main" id="{BAA016BC-FCB0-4CC9-9CEA-2862F1748B3B}"/>
                </a:ext>
              </a:extLst>
            </p:cNvPr>
            <p:cNvPicPr/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300335" y="2732753"/>
              <a:ext cx="730946" cy="730946"/>
            </a:xfrm>
            <a:prstGeom prst="rect">
              <a:avLst/>
            </a:prstGeom>
          </p:spPr>
        </p:pic>
        <p:pic>
          <p:nvPicPr>
            <p:cNvPr id="49" name="Graphic 77" descr="Monthly calendar">
              <a:extLst>
                <a:ext uri="{FF2B5EF4-FFF2-40B4-BE49-F238E27FC236}">
                  <a16:creationId xmlns:a16="http://schemas.microsoft.com/office/drawing/2014/main" id="{F829EF11-ABA1-4322-B405-129D4E1749E8}"/>
                </a:ext>
              </a:extLst>
            </p:cNvPr>
            <p:cNvPicPr/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300335" y="3638293"/>
              <a:ext cx="730946" cy="730946"/>
            </a:xfrm>
            <a:prstGeom prst="rect">
              <a:avLst/>
            </a:prstGeom>
          </p:spPr>
        </p:pic>
        <p:pic>
          <p:nvPicPr>
            <p:cNvPr id="54" name="Graphic 55" descr="Group brainstorm">
              <a:extLst>
                <a:ext uri="{FF2B5EF4-FFF2-40B4-BE49-F238E27FC236}">
                  <a16:creationId xmlns:a16="http://schemas.microsoft.com/office/drawing/2014/main" id="{FF3B9D00-1277-431F-A2E6-0B4684AF5EBC}"/>
                </a:ext>
              </a:extLst>
            </p:cNvPr>
            <p:cNvPicPr/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300335" y="4543833"/>
              <a:ext cx="730946" cy="730946"/>
            </a:xfrm>
            <a:prstGeom prst="rect">
              <a:avLst/>
            </a:prstGeom>
          </p:spPr>
        </p:pic>
        <p:pic>
          <p:nvPicPr>
            <p:cNvPr id="59" name="Graphic 86" descr="Programmer">
              <a:extLst>
                <a:ext uri="{FF2B5EF4-FFF2-40B4-BE49-F238E27FC236}">
                  <a16:creationId xmlns:a16="http://schemas.microsoft.com/office/drawing/2014/main" id="{424AB653-42F0-4C97-8466-1383E4DB34F4}"/>
                </a:ext>
              </a:extLst>
            </p:cNvPr>
            <p:cNvPicPr/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300335" y="5449373"/>
              <a:ext cx="730946" cy="730946"/>
            </a:xfrm>
            <a:prstGeom prst="rect">
              <a:avLst/>
            </a:prstGeom>
          </p:spPr>
        </p:pic>
        <p:pic>
          <p:nvPicPr>
            <p:cNvPr id="60" name="Graphic 89" descr="Scribble">
              <a:extLst>
                <a:ext uri="{FF2B5EF4-FFF2-40B4-BE49-F238E27FC236}">
                  <a16:creationId xmlns:a16="http://schemas.microsoft.com/office/drawing/2014/main" id="{593CE2DF-BF85-43C5-B0EF-31A3966D0073}"/>
                </a:ext>
              </a:extLst>
            </p:cNvPr>
            <p:cNvPicPr/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00162" y="5449373"/>
              <a:ext cx="730946" cy="730946"/>
            </a:xfrm>
            <a:prstGeom prst="rect">
              <a:avLst/>
            </a:prstGeom>
          </p:spPr>
        </p:pic>
        <p:pic>
          <p:nvPicPr>
            <p:cNvPr id="61" name="Graphic 90" descr="Classroom">
              <a:extLst>
                <a:ext uri="{FF2B5EF4-FFF2-40B4-BE49-F238E27FC236}">
                  <a16:creationId xmlns:a16="http://schemas.microsoft.com/office/drawing/2014/main" id="{2E05303C-C10F-4F41-8529-822F737D4CCB}"/>
                </a:ext>
              </a:extLst>
            </p:cNvPr>
            <p:cNvPicPr/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099990" y="5449373"/>
              <a:ext cx="730946" cy="730946"/>
            </a:xfrm>
            <a:prstGeom prst="rect">
              <a:avLst/>
            </a:prstGeom>
          </p:spPr>
        </p:pic>
        <p:pic>
          <p:nvPicPr>
            <p:cNvPr id="62" name="Graphic 91" descr="Vlog">
              <a:extLst>
                <a:ext uri="{FF2B5EF4-FFF2-40B4-BE49-F238E27FC236}">
                  <a16:creationId xmlns:a16="http://schemas.microsoft.com/office/drawing/2014/main" id="{91277F68-B279-4FE3-9977-C2FAF5A3C991}"/>
                </a:ext>
              </a:extLst>
            </p:cNvPr>
            <p:cNvPicPr/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999817" y="5437188"/>
              <a:ext cx="730946" cy="730946"/>
            </a:xfrm>
            <a:prstGeom prst="rect">
              <a:avLst/>
            </a:prstGeom>
          </p:spPr>
        </p:pic>
        <p:pic>
          <p:nvPicPr>
            <p:cNvPr id="63" name="Graphic 92" descr="Calculator">
              <a:extLst>
                <a:ext uri="{FF2B5EF4-FFF2-40B4-BE49-F238E27FC236}">
                  <a16:creationId xmlns:a16="http://schemas.microsoft.com/office/drawing/2014/main" id="{AB26BE44-1E97-4EE9-94A9-8406588DD2C3}"/>
                </a:ext>
              </a:extLst>
            </p:cNvPr>
            <p:cNvPicPr/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99644" y="5437188"/>
              <a:ext cx="730946" cy="730946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07AFE89-F00C-48B3-B0D7-3C712B5DA099}"/>
              </a:ext>
            </a:extLst>
          </p:cNvPr>
          <p:cNvGrpSpPr/>
          <p:nvPr/>
        </p:nvGrpSpPr>
        <p:grpSpPr>
          <a:xfrm>
            <a:off x="5126586" y="1434481"/>
            <a:ext cx="3076034" cy="518298"/>
            <a:chOff x="6835448" y="1912641"/>
            <a:chExt cx="4101378" cy="691064"/>
          </a:xfrm>
        </p:grpSpPr>
        <p:pic>
          <p:nvPicPr>
            <p:cNvPr id="66" name="Graphic 83" descr="Satellite">
              <a:extLst>
                <a:ext uri="{FF2B5EF4-FFF2-40B4-BE49-F238E27FC236}">
                  <a16:creationId xmlns:a16="http://schemas.microsoft.com/office/drawing/2014/main" id="{3182AAB9-A497-47B2-BBBB-E77FC39CD9F4}"/>
                </a:ext>
              </a:extLst>
            </p:cNvPr>
            <p:cNvPicPr/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835448" y="1912641"/>
              <a:ext cx="691064" cy="691064"/>
            </a:xfrm>
            <a:prstGeom prst="rect">
              <a:avLst/>
            </a:prstGeom>
          </p:spPr>
        </p:pic>
        <p:pic>
          <p:nvPicPr>
            <p:cNvPr id="67" name="Graphic 40" descr="Server">
              <a:extLst>
                <a:ext uri="{FF2B5EF4-FFF2-40B4-BE49-F238E27FC236}">
                  <a16:creationId xmlns:a16="http://schemas.microsoft.com/office/drawing/2014/main" id="{C55FF9A1-9C01-4D7C-8BC8-E2C80F5997EE}"/>
                </a:ext>
              </a:extLst>
            </p:cNvPr>
            <p:cNvPicPr/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7686179" y="1912641"/>
              <a:ext cx="691064" cy="691064"/>
            </a:xfrm>
            <a:prstGeom prst="rect">
              <a:avLst/>
            </a:prstGeom>
          </p:spPr>
        </p:pic>
        <p:pic>
          <p:nvPicPr>
            <p:cNvPr id="68" name="Graphic 43" descr="DNA">
              <a:extLst>
                <a:ext uri="{FF2B5EF4-FFF2-40B4-BE49-F238E27FC236}">
                  <a16:creationId xmlns:a16="http://schemas.microsoft.com/office/drawing/2014/main" id="{F0BF8065-89DA-4F39-941F-4EAC07956BF5}"/>
                </a:ext>
              </a:extLst>
            </p:cNvPr>
            <p:cNvPicPr/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8540605" y="1912641"/>
              <a:ext cx="691064" cy="691064"/>
            </a:xfrm>
            <a:prstGeom prst="rect">
              <a:avLst/>
            </a:prstGeom>
          </p:spPr>
        </p:pic>
        <p:pic>
          <p:nvPicPr>
            <p:cNvPr id="69" name="Graphic 44" descr="Medicine">
              <a:extLst>
                <a:ext uri="{FF2B5EF4-FFF2-40B4-BE49-F238E27FC236}">
                  <a16:creationId xmlns:a16="http://schemas.microsoft.com/office/drawing/2014/main" id="{3ED6407A-57D1-4A7D-AD0F-01D2D21ABF17}"/>
                </a:ext>
              </a:extLst>
            </p:cNvPr>
            <p:cNvPicPr/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9395031" y="1912641"/>
              <a:ext cx="691064" cy="691064"/>
            </a:xfrm>
            <a:prstGeom prst="rect">
              <a:avLst/>
            </a:prstGeom>
          </p:spPr>
        </p:pic>
        <p:pic>
          <p:nvPicPr>
            <p:cNvPr id="70" name="Graphic 45" descr="Blueprint">
              <a:extLst>
                <a:ext uri="{FF2B5EF4-FFF2-40B4-BE49-F238E27FC236}">
                  <a16:creationId xmlns:a16="http://schemas.microsoft.com/office/drawing/2014/main" id="{8448BC6F-959E-4798-890C-9C0EC90EE5E9}"/>
                </a:ext>
              </a:extLst>
            </p:cNvPr>
            <p:cNvPicPr/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0245762" y="1912641"/>
              <a:ext cx="691064" cy="691064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CA8A4D2-CE6C-416F-8724-28F0DCF70D50}"/>
              </a:ext>
            </a:extLst>
          </p:cNvPr>
          <p:cNvGrpSpPr/>
          <p:nvPr/>
        </p:nvGrpSpPr>
        <p:grpSpPr>
          <a:xfrm>
            <a:off x="5126586" y="2074420"/>
            <a:ext cx="3076034" cy="518298"/>
            <a:chOff x="6835448" y="2879906"/>
            <a:chExt cx="4101378" cy="691064"/>
          </a:xfrm>
        </p:grpSpPr>
        <p:pic>
          <p:nvPicPr>
            <p:cNvPr id="71" name="Graphic 46" descr="Building Brick Wall">
              <a:extLst>
                <a:ext uri="{FF2B5EF4-FFF2-40B4-BE49-F238E27FC236}">
                  <a16:creationId xmlns:a16="http://schemas.microsoft.com/office/drawing/2014/main" id="{0A880B7E-FE5D-4284-863C-ED5428127357}"/>
                </a:ext>
              </a:extLst>
            </p:cNvPr>
            <p:cNvPicPr/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835448" y="2879906"/>
              <a:ext cx="691064" cy="691064"/>
            </a:xfrm>
            <a:prstGeom prst="rect">
              <a:avLst/>
            </a:prstGeom>
          </p:spPr>
        </p:pic>
        <p:pic>
          <p:nvPicPr>
            <p:cNvPr id="72" name="Graphic 47" descr="Crane">
              <a:extLst>
                <a:ext uri="{FF2B5EF4-FFF2-40B4-BE49-F238E27FC236}">
                  <a16:creationId xmlns:a16="http://schemas.microsoft.com/office/drawing/2014/main" id="{3244C150-7A6C-4170-833A-520FF3E7D258}"/>
                </a:ext>
              </a:extLst>
            </p:cNvPr>
            <p:cNvPicPr/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7686179" y="2879906"/>
              <a:ext cx="691064" cy="691064"/>
            </a:xfrm>
            <a:prstGeom prst="rect">
              <a:avLst/>
            </a:prstGeom>
          </p:spPr>
        </p:pic>
        <p:pic>
          <p:nvPicPr>
            <p:cNvPr id="73" name="Graphic 48" descr="Decision chart">
              <a:extLst>
                <a:ext uri="{FF2B5EF4-FFF2-40B4-BE49-F238E27FC236}">
                  <a16:creationId xmlns:a16="http://schemas.microsoft.com/office/drawing/2014/main" id="{391DC89A-AA99-4977-8795-AE0CE408FD9A}"/>
                </a:ext>
              </a:extLst>
            </p:cNvPr>
            <p:cNvPicPr/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8540605" y="2879906"/>
              <a:ext cx="691064" cy="691064"/>
            </a:xfrm>
            <a:prstGeom prst="rect">
              <a:avLst/>
            </a:prstGeom>
          </p:spPr>
        </p:pic>
        <p:pic>
          <p:nvPicPr>
            <p:cNvPr id="74" name="Graphic 49" descr="Wave">
              <a:extLst>
                <a:ext uri="{FF2B5EF4-FFF2-40B4-BE49-F238E27FC236}">
                  <a16:creationId xmlns:a16="http://schemas.microsoft.com/office/drawing/2014/main" id="{ADBD475C-2696-4E4E-9BC1-AD7D05A11C30}"/>
                </a:ext>
              </a:extLst>
            </p:cNvPr>
            <p:cNvPicPr/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9395031" y="2879906"/>
              <a:ext cx="691064" cy="691064"/>
            </a:xfrm>
            <a:prstGeom prst="rect">
              <a:avLst/>
            </a:prstGeom>
          </p:spPr>
        </p:pic>
        <p:pic>
          <p:nvPicPr>
            <p:cNvPr id="75" name="Graphic 50" descr="Bridge scene">
              <a:extLst>
                <a:ext uri="{FF2B5EF4-FFF2-40B4-BE49-F238E27FC236}">
                  <a16:creationId xmlns:a16="http://schemas.microsoft.com/office/drawing/2014/main" id="{8EB356CF-8736-495C-90BF-9902EFC197F6}"/>
                </a:ext>
              </a:extLst>
            </p:cNvPr>
            <p:cNvPicPr/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10245762" y="2879906"/>
              <a:ext cx="691064" cy="691064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F1F01D5-7381-43E8-B653-4B594D09B3A4}"/>
              </a:ext>
            </a:extLst>
          </p:cNvPr>
          <p:cNvGrpSpPr/>
          <p:nvPr/>
        </p:nvGrpSpPr>
        <p:grpSpPr>
          <a:xfrm>
            <a:off x="5126586" y="2714359"/>
            <a:ext cx="3076034" cy="518298"/>
            <a:chOff x="6835448" y="3934424"/>
            <a:chExt cx="4101378" cy="691064"/>
          </a:xfrm>
        </p:grpSpPr>
        <p:pic>
          <p:nvPicPr>
            <p:cNvPr id="76" name="Graphic 51" descr="Bar graph with upward trend">
              <a:extLst>
                <a:ext uri="{FF2B5EF4-FFF2-40B4-BE49-F238E27FC236}">
                  <a16:creationId xmlns:a16="http://schemas.microsoft.com/office/drawing/2014/main" id="{1733302C-71FB-4911-9D77-5DD5F53014CF}"/>
                </a:ext>
              </a:extLst>
            </p:cNvPr>
            <p:cNvPicPr/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6835448" y="3934424"/>
              <a:ext cx="691064" cy="691064"/>
            </a:xfrm>
            <a:prstGeom prst="rect">
              <a:avLst/>
            </a:prstGeom>
          </p:spPr>
        </p:pic>
        <p:pic>
          <p:nvPicPr>
            <p:cNvPr id="77" name="Graphic 57" descr="Web design">
              <a:extLst>
                <a:ext uri="{FF2B5EF4-FFF2-40B4-BE49-F238E27FC236}">
                  <a16:creationId xmlns:a16="http://schemas.microsoft.com/office/drawing/2014/main" id="{DFD2F3FA-E705-4870-BA75-650730900A71}"/>
                </a:ext>
              </a:extLst>
            </p:cNvPr>
            <p:cNvPicPr/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7686179" y="3934424"/>
              <a:ext cx="691064" cy="691064"/>
            </a:xfrm>
            <a:prstGeom prst="rect">
              <a:avLst/>
            </a:prstGeom>
          </p:spPr>
        </p:pic>
        <p:pic>
          <p:nvPicPr>
            <p:cNvPr id="78" name="Graphic 58" descr="Heart organ">
              <a:extLst>
                <a:ext uri="{FF2B5EF4-FFF2-40B4-BE49-F238E27FC236}">
                  <a16:creationId xmlns:a16="http://schemas.microsoft.com/office/drawing/2014/main" id="{EA041184-8A1B-41E0-96FC-EB5F159515A1}"/>
                </a:ext>
              </a:extLst>
            </p:cNvPr>
            <p:cNvPicPr/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8540605" y="3934424"/>
              <a:ext cx="691064" cy="691064"/>
            </a:xfrm>
            <a:prstGeom prst="rect">
              <a:avLst/>
            </a:prstGeom>
          </p:spPr>
        </p:pic>
        <p:pic>
          <p:nvPicPr>
            <p:cNvPr id="79" name="Graphic 59" descr="Lungs">
              <a:extLst>
                <a:ext uri="{FF2B5EF4-FFF2-40B4-BE49-F238E27FC236}">
                  <a16:creationId xmlns:a16="http://schemas.microsoft.com/office/drawing/2014/main" id="{CF277CF8-243C-4924-BE2B-F47AFCB93C23}"/>
                </a:ext>
              </a:extLst>
            </p:cNvPr>
            <p:cNvPicPr/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9395031" y="3934424"/>
              <a:ext cx="691064" cy="691064"/>
            </a:xfrm>
            <a:prstGeom prst="rect">
              <a:avLst/>
            </a:prstGeom>
          </p:spPr>
        </p:pic>
        <p:pic>
          <p:nvPicPr>
            <p:cNvPr id="80" name="Graphic 63" descr="Internet Of Things">
              <a:extLst>
                <a:ext uri="{FF2B5EF4-FFF2-40B4-BE49-F238E27FC236}">
                  <a16:creationId xmlns:a16="http://schemas.microsoft.com/office/drawing/2014/main" id="{7D903DE7-ADA4-458A-9148-9955CE0480ED}"/>
                </a:ext>
              </a:extLst>
            </p:cNvPr>
            <p:cNvPicPr/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10245762" y="3934424"/>
              <a:ext cx="691064" cy="691064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A7B96B7-B3B7-4863-9D57-5FD2C591BF0B}"/>
              </a:ext>
            </a:extLst>
          </p:cNvPr>
          <p:cNvGrpSpPr/>
          <p:nvPr/>
        </p:nvGrpSpPr>
        <p:grpSpPr>
          <a:xfrm>
            <a:off x="5126586" y="3354298"/>
            <a:ext cx="3076034" cy="518298"/>
            <a:chOff x="6835448" y="4907120"/>
            <a:chExt cx="4101378" cy="691064"/>
          </a:xfrm>
        </p:grpSpPr>
        <p:pic>
          <p:nvPicPr>
            <p:cNvPr id="81" name="Graphic 64" descr="Planet">
              <a:extLst>
                <a:ext uri="{FF2B5EF4-FFF2-40B4-BE49-F238E27FC236}">
                  <a16:creationId xmlns:a16="http://schemas.microsoft.com/office/drawing/2014/main" id="{ACE01BF0-9AFC-4F2F-ACF3-C4428287949D}"/>
                </a:ext>
              </a:extLst>
            </p:cNvPr>
            <p:cNvPicPr/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p:blipFill>
          <p:spPr>
            <a:xfrm>
              <a:off x="6835448" y="4907120"/>
              <a:ext cx="691064" cy="691064"/>
            </a:xfrm>
            <a:prstGeom prst="rect">
              <a:avLst/>
            </a:prstGeom>
          </p:spPr>
        </p:pic>
        <p:pic>
          <p:nvPicPr>
            <p:cNvPr id="82" name="Graphic 65" descr="GMO">
              <a:extLst>
                <a:ext uri="{FF2B5EF4-FFF2-40B4-BE49-F238E27FC236}">
                  <a16:creationId xmlns:a16="http://schemas.microsoft.com/office/drawing/2014/main" id="{884F3E55-95E9-48CD-B580-D6EC7AA4B9CA}"/>
                </a:ext>
              </a:extLst>
            </p:cNvPr>
            <p:cNvPicPr/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7686179" y="4907120"/>
              <a:ext cx="691064" cy="691064"/>
            </a:xfrm>
            <a:prstGeom prst="rect">
              <a:avLst/>
            </a:prstGeom>
          </p:spPr>
        </p:pic>
        <p:pic>
          <p:nvPicPr>
            <p:cNvPr id="83" name="Graphic 68" descr="Flask">
              <a:extLst>
                <a:ext uri="{FF2B5EF4-FFF2-40B4-BE49-F238E27FC236}">
                  <a16:creationId xmlns:a16="http://schemas.microsoft.com/office/drawing/2014/main" id="{A0799794-317A-433A-9D35-A4A7494D7A70}"/>
                </a:ext>
              </a:extLst>
            </p:cNvPr>
            <p:cNvPicPr/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8540605" y="4907120"/>
              <a:ext cx="691064" cy="691064"/>
            </a:xfrm>
            <a:prstGeom prst="rect">
              <a:avLst/>
            </a:prstGeom>
          </p:spPr>
        </p:pic>
        <p:pic>
          <p:nvPicPr>
            <p:cNvPr id="84" name="Graphic 69" descr="Test tubes">
              <a:extLst>
                <a:ext uri="{FF2B5EF4-FFF2-40B4-BE49-F238E27FC236}">
                  <a16:creationId xmlns:a16="http://schemas.microsoft.com/office/drawing/2014/main" id="{C1FC5587-CC67-4324-9694-66F632A15DDD}"/>
                </a:ext>
              </a:extLst>
            </p:cNvPr>
            <p:cNvPicPr/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9395031" y="4907120"/>
              <a:ext cx="691064" cy="691064"/>
            </a:xfrm>
            <a:prstGeom prst="rect">
              <a:avLst/>
            </a:prstGeom>
          </p:spPr>
        </p:pic>
        <p:pic>
          <p:nvPicPr>
            <p:cNvPr id="85" name="Graphic 70" descr="Microscope">
              <a:extLst>
                <a:ext uri="{FF2B5EF4-FFF2-40B4-BE49-F238E27FC236}">
                  <a16:creationId xmlns:a16="http://schemas.microsoft.com/office/drawing/2014/main" id="{197FD1A9-5147-4728-98B5-5277D9826B8C}"/>
                </a:ext>
              </a:extLst>
            </p:cNvPr>
            <p:cNvPicPr/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10245762" y="4907120"/>
              <a:ext cx="691064" cy="691064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42842B2-4E4B-4392-86A3-B0525BAF7DB2}"/>
              </a:ext>
            </a:extLst>
          </p:cNvPr>
          <p:cNvGrpSpPr/>
          <p:nvPr/>
        </p:nvGrpSpPr>
        <p:grpSpPr>
          <a:xfrm>
            <a:off x="5126586" y="3994238"/>
            <a:ext cx="3076034" cy="518298"/>
            <a:chOff x="6835448" y="5953132"/>
            <a:chExt cx="4101378" cy="691064"/>
          </a:xfrm>
        </p:grpSpPr>
        <p:pic>
          <p:nvPicPr>
            <p:cNvPr id="86" name="Graphic 73" descr="Trigonometry">
              <a:extLst>
                <a:ext uri="{FF2B5EF4-FFF2-40B4-BE49-F238E27FC236}">
                  <a16:creationId xmlns:a16="http://schemas.microsoft.com/office/drawing/2014/main" id="{EC13E77A-00DB-42D1-BC05-0FE656C64326}"/>
                </a:ext>
              </a:extLst>
            </p:cNvPr>
            <p:cNvPicPr/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6835448" y="5953132"/>
              <a:ext cx="691064" cy="691064"/>
            </a:xfrm>
            <a:prstGeom prst="rect">
              <a:avLst/>
            </a:prstGeom>
          </p:spPr>
        </p:pic>
        <p:pic>
          <p:nvPicPr>
            <p:cNvPr id="87" name="Graphic 82" descr="Gears">
              <a:extLst>
                <a:ext uri="{FF2B5EF4-FFF2-40B4-BE49-F238E27FC236}">
                  <a16:creationId xmlns:a16="http://schemas.microsoft.com/office/drawing/2014/main" id="{3BA3C21C-56B6-421B-828D-476188464035}"/>
                </a:ext>
              </a:extLst>
            </p:cNvPr>
            <p:cNvPicPr/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7686179" y="5953132"/>
              <a:ext cx="691064" cy="691064"/>
            </a:xfrm>
            <a:prstGeom prst="rect">
              <a:avLst/>
            </a:prstGeom>
          </p:spPr>
        </p:pic>
        <p:pic>
          <p:nvPicPr>
            <p:cNvPr id="88" name="Graphic 84" descr="Illustrator">
              <a:extLst>
                <a:ext uri="{FF2B5EF4-FFF2-40B4-BE49-F238E27FC236}">
                  <a16:creationId xmlns:a16="http://schemas.microsoft.com/office/drawing/2014/main" id="{231183F3-73D3-41D5-BC6D-D829D95A3CF6}"/>
                </a:ext>
              </a:extLst>
            </p:cNvPr>
            <p:cNvPicPr/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8540605" y="5953132"/>
              <a:ext cx="691064" cy="691064"/>
            </a:xfrm>
            <a:prstGeom prst="rect">
              <a:avLst/>
            </a:prstGeom>
          </p:spPr>
        </p:pic>
        <p:pic>
          <p:nvPicPr>
            <p:cNvPr id="89" name="Graphic 85" descr="Forest scene">
              <a:extLst>
                <a:ext uri="{FF2B5EF4-FFF2-40B4-BE49-F238E27FC236}">
                  <a16:creationId xmlns:a16="http://schemas.microsoft.com/office/drawing/2014/main" id="{5BF81F19-86E8-4788-9D0B-7EF1F3630202}"/>
                </a:ext>
              </a:extLst>
            </p:cNvPr>
            <p:cNvPicPr/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9395031" y="5953132"/>
              <a:ext cx="691064" cy="691064"/>
            </a:xfrm>
            <a:prstGeom prst="rect">
              <a:avLst/>
            </a:prstGeom>
          </p:spPr>
        </p:pic>
        <p:pic>
          <p:nvPicPr>
            <p:cNvPr id="90" name="Graphic 88" descr="Processor">
              <a:extLst>
                <a:ext uri="{FF2B5EF4-FFF2-40B4-BE49-F238E27FC236}">
                  <a16:creationId xmlns:a16="http://schemas.microsoft.com/office/drawing/2014/main" id="{733152ED-965A-4E83-8CAC-3B0A75A1D421}"/>
                </a:ext>
              </a:extLst>
            </p:cNvPr>
            <p:cNvPicPr/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10245762" y="5953132"/>
              <a:ext cx="691064" cy="691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933233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6BF0133-7264-4558-9940-05EE1CFD849B}" vid="{C06569DF-2F6C-4C89-AC9A-60E26D07B001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6BF0133-7264-4558-9940-05EE1CFD849B}" vid="{66FB325B-5E17-4B4E-AD76-3F49B13120A3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6BF0133-7264-4558-9940-05EE1CFD849B}" vid="{6B996821-0A6F-4358-BCC6-6D9D2451388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7640BF-AB84-4286-AE37-8843166D01DC}"/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168931df-3f45-4445-be76-105235143e52"/>
    <ds:schemaRef ds:uri="http://purl.org/dc/dcmitype/"/>
    <ds:schemaRef ds:uri="e3b5c32c-df6c-443f-b08b-73d85d62f2b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051abd47-9546-4a61-92e9-da62ec2358b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149</TotalTime>
  <Words>395</Words>
  <Application>Microsoft Macintosh PowerPoint</Application>
  <PresentationFormat>On-screen Show (16:9)</PresentationFormat>
  <Paragraphs>42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at Scale for the Enterprise</vt:lpstr>
      <vt:lpstr>CUDA Device Management</vt:lpstr>
      <vt:lpstr>CUDA Query Devices</vt:lpstr>
      <vt:lpstr>CUDA Device Selection</vt:lpstr>
      <vt:lpstr>CUDA GPU IPC</vt:lpstr>
      <vt:lpstr>CUDA Unified/Peer Addressing</vt:lpstr>
      <vt:lpstr>References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at Scale for the Enterprise</dc:title>
  <dc:creator>Chance Pascale</dc:creator>
  <cp:lastModifiedBy>Chance Pascale</cp:lastModifiedBy>
  <cp:revision>5</cp:revision>
  <dcterms:created xsi:type="dcterms:W3CDTF">2021-10-02T18:07:17Z</dcterms:created>
  <dcterms:modified xsi:type="dcterms:W3CDTF">2021-10-02T21:23:24Z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